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99EF25F-8E13-4BF4-AB48-1E14623F1ED6}">
  <a:tblStyle styleId="{199EF25F-8E13-4BF4-AB48-1E14623F1ED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yndhamgrandchicagoriverfront.co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orthwestmvcd.org/Northwestmvcd/West_Nile.html" TargetMode="External"/><Relationship Id="rId3" Type="http://schemas.openxmlformats.org/officeDocument/2006/relationships/hyperlink" Target="https://en.wikipedia.org/wiki/West_Nile_fever#/media/File:West_Nile_virus_transmission_cycle.jp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http://www.wyndhamgrandchicagoriverfront.com/</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 Mins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 mins total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http://www.northwestmvcd.org/Northwestmvcd/West_Nile.html</a:t>
            </a:r>
            <a:endParaRPr/>
          </a:p>
          <a:p>
            <a:pPr indent="0" lvl="0" marL="0">
              <a:spcBef>
                <a:spcPts val="0"/>
              </a:spcBef>
              <a:spcAft>
                <a:spcPts val="0"/>
              </a:spcAft>
              <a:buNone/>
            </a:pPr>
            <a:r>
              <a:rPr lang="en" u="sng">
                <a:solidFill>
                  <a:schemeClr val="hlink"/>
                </a:solidFill>
                <a:hlinkClick r:id="rId3"/>
              </a:rPr>
              <a:t>https://en.wikipedia.org/wiki/West_Nile_fever#/media/File:West_Nile_virus_transmission_cycle.jpg</a:t>
            </a:r>
            <a:endParaRPr/>
          </a:p>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http://chicago.cbslocal.com/2018/05/30/west-nile-virus-reported/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4 mins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hyperlink" Target="https://www.nytimes.com/2002/08/11/nyregion/mosquito-control-weighing-costs-versus-benefits.html" TargetMode="External"/><Relationship Id="rId5" Type="http://schemas.openxmlformats.org/officeDocument/2006/relationships/hyperlink" Target="https://www.sciencedaily.com/releases/2014/02/140210184713.ht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www.ncbi.nlm.nih.gov/pubmed/2020242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www.ncbi.nlm.nih.gov/pmc/articles/PMC423050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291049"/>
            <a:ext cx="11630623" cy="5434549"/>
          </a:xfrm>
          <a:prstGeom prst="rect">
            <a:avLst/>
          </a:prstGeom>
          <a:noFill/>
          <a:ln>
            <a:noFill/>
          </a:ln>
        </p:spPr>
      </p:pic>
      <p:sp>
        <p:nvSpPr>
          <p:cNvPr id="55" name="Shape 55"/>
          <p:cNvSpPr txBox="1"/>
          <p:nvPr>
            <p:ph type="ctrTitle"/>
          </p:nvPr>
        </p:nvSpPr>
        <p:spPr>
          <a:xfrm>
            <a:off x="311708" y="744575"/>
            <a:ext cx="8520600" cy="2052600"/>
          </a:xfrm>
          <a:prstGeom prst="rect">
            <a:avLst/>
          </a:prstGeom>
          <a:effectLst>
            <a:outerShdw blurRad="57150" rotWithShape="0" algn="bl" dir="5400000" dist="19050">
              <a:srgbClr val="000000"/>
            </a:outerShdw>
          </a:effectLst>
        </p:spPr>
        <p:txBody>
          <a:bodyPr anchorCtr="0" anchor="b" bIns="91425" lIns="91425" spcFirstLastPara="1" rIns="91425" wrap="square" tIns="91425">
            <a:noAutofit/>
          </a:bodyPr>
          <a:lstStyle/>
          <a:p>
            <a:pPr indent="0" lvl="0" marL="0" rtl="0">
              <a:spcBef>
                <a:spcPts val="0"/>
              </a:spcBef>
              <a:spcAft>
                <a:spcPts val="0"/>
              </a:spcAft>
              <a:buNone/>
            </a:pPr>
            <a:r>
              <a:rPr lang="en"/>
              <a:t>Predicting West Nile Virus in Chicago: A Cost-Benefit Analysis</a:t>
            </a:r>
            <a:endParaRPr/>
          </a:p>
        </p:txBody>
      </p:sp>
      <p:sp>
        <p:nvSpPr>
          <p:cNvPr id="56" name="Shape 56"/>
          <p:cNvSpPr txBox="1"/>
          <p:nvPr>
            <p:ph idx="1" type="subTitle"/>
          </p:nvPr>
        </p:nvSpPr>
        <p:spPr>
          <a:xfrm>
            <a:off x="311700" y="2834125"/>
            <a:ext cx="8520600" cy="792600"/>
          </a:xfrm>
          <a:prstGeom prst="rect">
            <a:avLst/>
          </a:prstGeom>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a:spcBef>
                <a:spcPts val="0"/>
              </a:spcBef>
              <a:spcAft>
                <a:spcPts val="0"/>
              </a:spcAft>
              <a:buNone/>
            </a:pPr>
            <a:r>
              <a:rPr lang="en"/>
              <a:t>by Jess Chace, Andy Friedman, Evan Jacobs, and Pete Stafford</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Mosquitos</a:t>
            </a:r>
            <a:endParaRPr/>
          </a:p>
        </p:txBody>
      </p:sp>
      <p:sp>
        <p:nvSpPr>
          <p:cNvPr id="120" name="Shape 120"/>
          <p:cNvSpPr txBox="1"/>
          <p:nvPr>
            <p:ph idx="1" type="body"/>
          </p:nvPr>
        </p:nvSpPr>
        <p:spPr>
          <a:xfrm>
            <a:off x="311700" y="1152475"/>
            <a:ext cx="24891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Traps covered roughly the same area year over year.</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21" name="Shape 121"/>
          <p:cNvPicPr preferRelativeResize="0"/>
          <p:nvPr/>
        </p:nvPicPr>
        <p:blipFill>
          <a:blip r:embed="rId4">
            <a:alphaModFix/>
          </a:blip>
          <a:stretch>
            <a:fillRect/>
          </a:stretch>
        </p:blipFill>
        <p:spPr>
          <a:xfrm>
            <a:off x="3143819" y="0"/>
            <a:ext cx="5322205"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27" name="Shape 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Grouping by Trap</a:t>
            </a:r>
            <a:endParaRPr/>
          </a:p>
        </p:txBody>
      </p:sp>
      <p:sp>
        <p:nvSpPr>
          <p:cNvPr id="128" name="Shape 128"/>
          <p:cNvSpPr txBox="1"/>
          <p:nvPr>
            <p:ph idx="1" type="body"/>
          </p:nvPr>
        </p:nvSpPr>
        <p:spPr>
          <a:xfrm>
            <a:off x="311700" y="1152475"/>
            <a:ext cx="2075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While we were provided timestamps for every observation, we mostly opted to sum the daily data for every trap for our models, as counts were capped at 50 per row.</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129" name="Shape 129"/>
          <p:cNvPicPr preferRelativeResize="0"/>
          <p:nvPr/>
        </p:nvPicPr>
        <p:blipFill>
          <a:blip r:embed="rId4">
            <a:alphaModFix/>
          </a:blip>
          <a:stretch>
            <a:fillRect/>
          </a:stretch>
        </p:blipFill>
        <p:spPr>
          <a:xfrm>
            <a:off x="2525275" y="1241400"/>
            <a:ext cx="6475577"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Summing WNV Over Traps</a:t>
            </a:r>
            <a:endParaRPr/>
          </a:p>
        </p:txBody>
      </p:sp>
      <p:sp>
        <p:nvSpPr>
          <p:cNvPr id="136" name="Shape 136"/>
          <p:cNvSpPr txBox="1"/>
          <p:nvPr>
            <p:ph idx="1" type="body"/>
          </p:nvPr>
        </p:nvSpPr>
        <p:spPr>
          <a:xfrm>
            <a:off x="311700" y="1152475"/>
            <a:ext cx="15678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summed daily data revealed traps where WNV was found as many as 10 times in one day.</a:t>
            </a:r>
            <a:endParaRPr/>
          </a:p>
        </p:txBody>
      </p:sp>
      <p:pic>
        <p:nvPicPr>
          <p:cNvPr id="137" name="Shape 137"/>
          <p:cNvPicPr preferRelativeResize="0"/>
          <p:nvPr/>
        </p:nvPicPr>
        <p:blipFill>
          <a:blip r:embed="rId4">
            <a:alphaModFix/>
          </a:blip>
          <a:stretch>
            <a:fillRect/>
          </a:stretch>
        </p:blipFill>
        <p:spPr>
          <a:xfrm>
            <a:off x="1879494" y="1152475"/>
            <a:ext cx="7068106" cy="373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Cleaning</a:t>
            </a:r>
            <a:endParaRPr/>
          </a:p>
        </p:txBody>
      </p:sp>
      <p:sp>
        <p:nvSpPr>
          <p:cNvPr id="144" name="Shape 144"/>
          <p:cNvSpPr txBox="1"/>
          <p:nvPr>
            <p:ph idx="1" type="body"/>
          </p:nvPr>
        </p:nvSpPr>
        <p:spPr>
          <a:xfrm>
            <a:off x="311700" y="1152475"/>
            <a:ext cx="37818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Created functions to clean data set that, among other things,</a:t>
            </a:r>
            <a:endParaRPr/>
          </a:p>
          <a:p>
            <a:pPr indent="-342900" lvl="0" marL="457200">
              <a:spcBef>
                <a:spcPts val="1600"/>
              </a:spcBef>
              <a:spcAft>
                <a:spcPts val="0"/>
              </a:spcAft>
              <a:buSzPts val="1800"/>
              <a:buChar char="●"/>
            </a:pPr>
            <a:r>
              <a:rPr lang="en"/>
              <a:t>Allow summing data by day and trap </a:t>
            </a:r>
            <a:endParaRPr/>
          </a:p>
          <a:p>
            <a:pPr indent="-342900" lvl="0" marL="457200">
              <a:spcBef>
                <a:spcPts val="0"/>
              </a:spcBef>
              <a:spcAft>
                <a:spcPts val="0"/>
              </a:spcAft>
              <a:buSzPts val="1800"/>
              <a:buChar char="●"/>
            </a:pPr>
            <a:r>
              <a:rPr lang="en"/>
              <a:t>Convert date to datetime format, extracts year and day of year</a:t>
            </a:r>
            <a:endParaRPr/>
          </a:p>
          <a:p>
            <a:pPr indent="-342900" lvl="0" marL="457200">
              <a:spcBef>
                <a:spcPts val="0"/>
              </a:spcBef>
              <a:spcAft>
                <a:spcPts val="0"/>
              </a:spcAft>
              <a:buSzPts val="1800"/>
              <a:buChar char="●"/>
            </a:pPr>
            <a:r>
              <a:rPr lang="en"/>
              <a:t>Create dummy columns from object columns</a:t>
            </a:r>
            <a:endParaRPr/>
          </a:p>
          <a:p>
            <a:pPr indent="-342900" lvl="0" marL="457200">
              <a:spcBef>
                <a:spcPts val="0"/>
              </a:spcBef>
              <a:spcAft>
                <a:spcPts val="0"/>
              </a:spcAft>
              <a:buSzPts val="1800"/>
              <a:buChar char="●"/>
            </a:pPr>
            <a:r>
              <a:rPr lang="en"/>
              <a:t>Divide the city into quadrants using the average lat and long</a:t>
            </a:r>
            <a:endParaRPr/>
          </a:p>
        </p:txBody>
      </p:sp>
      <p:pic>
        <p:nvPicPr>
          <p:cNvPr id="145" name="Shape 145"/>
          <p:cNvPicPr preferRelativeResize="0"/>
          <p:nvPr/>
        </p:nvPicPr>
        <p:blipFill>
          <a:blip r:embed="rId4">
            <a:alphaModFix/>
          </a:blip>
          <a:stretch>
            <a:fillRect/>
          </a:stretch>
        </p:blipFill>
        <p:spPr>
          <a:xfrm>
            <a:off x="3979475" y="751800"/>
            <a:ext cx="4852826" cy="4540875"/>
          </a:xfrm>
          <a:prstGeom prst="rect">
            <a:avLst/>
          </a:prstGeom>
          <a:noFill/>
          <a:ln>
            <a:noFill/>
          </a:ln>
        </p:spPr>
      </p:pic>
      <p:sp>
        <p:nvSpPr>
          <p:cNvPr id="146" name="Shape 146"/>
          <p:cNvSpPr txBox="1"/>
          <p:nvPr/>
        </p:nvSpPr>
        <p:spPr>
          <a:xfrm>
            <a:off x="4358700" y="518875"/>
            <a:ext cx="4473600" cy="31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Chicago map divided in quadrants: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52" name="Shape 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Weather</a:t>
            </a:r>
            <a:endParaRPr/>
          </a:p>
        </p:txBody>
      </p:sp>
      <p:sp>
        <p:nvSpPr>
          <p:cNvPr id="153" name="Shape 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Created a function for the weather data that, among other things</a:t>
            </a:r>
            <a:endParaRPr/>
          </a:p>
          <a:p>
            <a:pPr indent="-342900" lvl="0" marL="457200">
              <a:spcBef>
                <a:spcPts val="1600"/>
              </a:spcBef>
              <a:spcAft>
                <a:spcPts val="0"/>
              </a:spcAft>
              <a:buSzPts val="1800"/>
              <a:buChar char="●"/>
            </a:pPr>
            <a:r>
              <a:rPr lang="en"/>
              <a:t>Imports weather</a:t>
            </a:r>
            <a:endParaRPr/>
          </a:p>
          <a:p>
            <a:pPr indent="-342900" lvl="0" marL="457200">
              <a:spcBef>
                <a:spcPts val="0"/>
              </a:spcBef>
              <a:spcAft>
                <a:spcPts val="0"/>
              </a:spcAft>
              <a:buSzPts val="1800"/>
              <a:buChar char="●"/>
            </a:pPr>
            <a:r>
              <a:rPr lang="en"/>
              <a:t>Converts date to year and yearday</a:t>
            </a:r>
            <a:endParaRPr/>
          </a:p>
          <a:p>
            <a:pPr indent="-342900" lvl="0" marL="457200">
              <a:spcBef>
                <a:spcPts val="0"/>
              </a:spcBef>
              <a:spcAft>
                <a:spcPts val="0"/>
              </a:spcAft>
              <a:buSzPts val="1800"/>
              <a:buChar char="●"/>
            </a:pPr>
            <a:r>
              <a:rPr lang="en"/>
              <a:t>Uses NLP for “C</a:t>
            </a:r>
            <a:r>
              <a:rPr lang="en"/>
              <a:t>odeSum” which contain codes for various weather conditions</a:t>
            </a:r>
            <a:endParaRPr/>
          </a:p>
          <a:p>
            <a:pPr indent="-342900" lvl="0" marL="457200">
              <a:spcBef>
                <a:spcPts val="0"/>
              </a:spcBef>
              <a:spcAft>
                <a:spcPts val="0"/>
              </a:spcAft>
              <a:buSzPts val="1800"/>
              <a:buChar char="●"/>
            </a:pPr>
            <a:r>
              <a:rPr lang="en"/>
              <a:t>Removes m</a:t>
            </a:r>
            <a:r>
              <a:rPr lang="en"/>
              <a:t>issing values from “PreciptTotal” and “SnowFall”</a:t>
            </a:r>
            <a:endParaRPr/>
          </a:p>
          <a:p>
            <a:pPr indent="-342900" lvl="0" marL="457200" rtl="0">
              <a:spcBef>
                <a:spcPts val="0"/>
              </a:spcBef>
              <a:spcAft>
                <a:spcPts val="0"/>
              </a:spcAft>
              <a:buSzPts val="1800"/>
              <a:buChar char="●"/>
            </a:pPr>
            <a:r>
              <a:rPr lang="en"/>
              <a:t>Converts 'Sunrise' and 'Sunset' values are converted from four-digit strings to minute of the day values</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3754425" y="-1072375"/>
            <a:ext cx="16652850" cy="7101249"/>
          </a:xfrm>
          <a:prstGeom prst="rect">
            <a:avLst/>
          </a:prstGeom>
          <a:noFill/>
          <a:ln>
            <a:noFill/>
          </a:ln>
        </p:spPr>
      </p:pic>
      <p:sp>
        <p:nvSpPr>
          <p:cNvPr id="159" name="Shape 159"/>
          <p:cNvSpPr txBox="1"/>
          <p:nvPr>
            <p:ph type="title"/>
          </p:nvPr>
        </p:nvSpPr>
        <p:spPr>
          <a:xfrm>
            <a:off x="311700" y="2150850"/>
            <a:ext cx="8520600" cy="841800"/>
          </a:xfrm>
          <a:prstGeom prst="rect">
            <a:avLst/>
          </a:prstGeom>
          <a:effectLst>
            <a:outerShdw blurRad="57150" rotWithShape="0" algn="bl" dir="5400000" dist="19050">
              <a:srgbClr val="000000">
                <a:alpha val="90000"/>
              </a:srgbClr>
            </a:outerShdw>
          </a:effectLst>
        </p:spPr>
        <p:txBody>
          <a:bodyPr anchorCtr="0" anchor="ctr" bIns="91425" lIns="91425" spcFirstLastPara="1" rIns="91425" wrap="square" tIns="91425">
            <a:noAutofit/>
          </a:bodyPr>
          <a:lstStyle/>
          <a:p>
            <a:pPr indent="0" lvl="0" marL="0">
              <a:spcBef>
                <a:spcPts val="0"/>
              </a:spcBef>
              <a:spcAft>
                <a:spcPts val="0"/>
              </a:spcAft>
              <a:buNone/>
            </a:pPr>
            <a:r>
              <a:rPr lang="en"/>
              <a:t>Feature Engineering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95% Chance of Being Right</a:t>
            </a:r>
            <a:endParaRPr/>
          </a:p>
        </p:txBody>
      </p:sp>
      <p:sp>
        <p:nvSpPr>
          <p:cNvPr id="166" name="Shape 166"/>
          <p:cNvSpPr txBox="1"/>
          <p:nvPr>
            <p:ph idx="1" type="body"/>
          </p:nvPr>
        </p:nvSpPr>
        <p:spPr>
          <a:xfrm>
            <a:off x="311700" y="1152475"/>
            <a:ext cx="29631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Of the 10506 observations in the raw, ungrouped data, only 551, ~ 5%, were positive for WNV.</a:t>
            </a:r>
            <a:endParaRPr/>
          </a:p>
        </p:txBody>
      </p:sp>
      <p:pic>
        <p:nvPicPr>
          <p:cNvPr id="167" name="Shape 167"/>
          <p:cNvPicPr preferRelativeResize="0"/>
          <p:nvPr/>
        </p:nvPicPr>
        <p:blipFill>
          <a:blip r:embed="rId4">
            <a:alphaModFix/>
          </a:blip>
          <a:stretch>
            <a:fillRect/>
          </a:stretch>
        </p:blipFill>
        <p:spPr>
          <a:xfrm>
            <a:off x="3493875" y="1232300"/>
            <a:ext cx="5416375" cy="360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73" name="Shape 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Balancing Classes</a:t>
            </a:r>
            <a:endParaRPr/>
          </a:p>
        </p:txBody>
      </p:sp>
      <p:sp>
        <p:nvSpPr>
          <p:cNvPr id="174" name="Shape 174"/>
          <p:cNvSpPr txBox="1"/>
          <p:nvPr>
            <p:ph idx="1" type="body"/>
          </p:nvPr>
        </p:nvSpPr>
        <p:spPr>
          <a:xfrm>
            <a:off x="311700" y="1152475"/>
            <a:ext cx="2963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Class weight: </a:t>
            </a:r>
            <a:endParaRPr/>
          </a:p>
          <a:p>
            <a:pPr indent="-342900" lvl="0" marL="457200" rtl="0">
              <a:spcBef>
                <a:spcPts val="1600"/>
              </a:spcBef>
              <a:spcAft>
                <a:spcPts val="0"/>
              </a:spcAft>
              <a:buSzPts val="1800"/>
              <a:buChar char="●"/>
            </a:pPr>
            <a:r>
              <a:rPr lang="en"/>
              <a:t>Accuracy: 0.78952</a:t>
            </a:r>
            <a:endParaRPr/>
          </a:p>
          <a:p>
            <a:pPr indent="-342900" lvl="0" marL="457200" rtl="0">
              <a:spcBef>
                <a:spcPts val="0"/>
              </a:spcBef>
              <a:spcAft>
                <a:spcPts val="0"/>
              </a:spcAft>
              <a:buSzPts val="1800"/>
              <a:buChar char="●"/>
            </a:pPr>
            <a:r>
              <a:rPr lang="en"/>
              <a:t>Recall: 0.73275</a:t>
            </a:r>
            <a:endParaRPr/>
          </a:p>
          <a:p>
            <a:pPr indent="0" lvl="0" marL="0">
              <a:spcBef>
                <a:spcPts val="1600"/>
              </a:spcBef>
              <a:spcAft>
                <a:spcPts val="0"/>
              </a:spcAft>
              <a:buNone/>
            </a:pPr>
            <a:r>
              <a:rPr lang="en"/>
              <a:t>RandomUnderSampling:</a:t>
            </a:r>
            <a:endParaRPr/>
          </a:p>
          <a:p>
            <a:pPr indent="-342900" lvl="0" marL="457200" rtl="0">
              <a:spcBef>
                <a:spcPts val="1600"/>
              </a:spcBef>
              <a:spcAft>
                <a:spcPts val="0"/>
              </a:spcAft>
              <a:buSzPts val="1800"/>
              <a:buChar char="●"/>
            </a:pPr>
            <a:r>
              <a:rPr lang="en"/>
              <a:t>Accuracy: 0.75271</a:t>
            </a:r>
            <a:endParaRPr/>
          </a:p>
          <a:p>
            <a:pPr indent="-342900" lvl="0" marL="457200" rtl="0">
              <a:spcBef>
                <a:spcPts val="0"/>
              </a:spcBef>
              <a:spcAft>
                <a:spcPts val="0"/>
              </a:spcAft>
              <a:buSzPts val="1800"/>
              <a:buChar char="●"/>
            </a:pPr>
            <a:r>
              <a:rPr lang="en"/>
              <a:t>Recall: 0.72413</a:t>
            </a:r>
            <a:endParaRPr/>
          </a:p>
          <a:p>
            <a:pPr indent="0" lvl="0" marL="0">
              <a:spcBef>
                <a:spcPts val="1600"/>
              </a:spcBef>
              <a:spcAft>
                <a:spcPts val="0"/>
              </a:spcAft>
              <a:buNone/>
            </a:pPr>
            <a:r>
              <a:rPr lang="en"/>
              <a:t>SMOTE: </a:t>
            </a:r>
            <a:endParaRPr/>
          </a:p>
          <a:p>
            <a:pPr indent="-342900" lvl="0" marL="457200" rtl="0">
              <a:spcBef>
                <a:spcPts val="1600"/>
              </a:spcBef>
              <a:spcAft>
                <a:spcPts val="0"/>
              </a:spcAft>
              <a:buSzPts val="1800"/>
              <a:buChar char="●"/>
            </a:pPr>
            <a:r>
              <a:rPr lang="en"/>
              <a:t>Accuracy: 0.79754</a:t>
            </a:r>
            <a:endParaRPr/>
          </a:p>
          <a:p>
            <a:pPr indent="-342900" lvl="0" marL="457200" rtl="0">
              <a:spcBef>
                <a:spcPts val="0"/>
              </a:spcBef>
              <a:spcAft>
                <a:spcPts val="0"/>
              </a:spcAft>
              <a:buSzPts val="1800"/>
              <a:buChar char="●"/>
            </a:pPr>
            <a:r>
              <a:rPr lang="en"/>
              <a:t>Recall: 0.71551</a:t>
            </a:r>
            <a:endParaRPr/>
          </a:p>
        </p:txBody>
      </p:sp>
      <p:pic>
        <p:nvPicPr>
          <p:cNvPr id="175" name="Shape 175"/>
          <p:cNvPicPr preferRelativeResize="0"/>
          <p:nvPr/>
        </p:nvPicPr>
        <p:blipFill>
          <a:blip r:embed="rId4">
            <a:alphaModFix/>
          </a:blip>
          <a:stretch>
            <a:fillRect/>
          </a:stretch>
        </p:blipFill>
        <p:spPr>
          <a:xfrm>
            <a:off x="3493875" y="1232300"/>
            <a:ext cx="5416375" cy="360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81" name="Shape 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Feature Creation</a:t>
            </a:r>
            <a:endParaRPr/>
          </a:p>
        </p:txBody>
      </p:sp>
      <p:sp>
        <p:nvSpPr>
          <p:cNvPr id="182" name="Shape 182"/>
          <p:cNvSpPr txBox="1"/>
          <p:nvPr>
            <p:ph idx="1" type="body"/>
          </p:nvPr>
        </p:nvSpPr>
        <p:spPr>
          <a:xfrm>
            <a:off x="311700" y="1152475"/>
            <a:ext cx="4842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Clear there was </a:t>
            </a:r>
            <a:r>
              <a:rPr lang="en"/>
              <a:t>some relationship between location and WNV.</a:t>
            </a:r>
            <a:endParaRPr/>
          </a:p>
          <a:p>
            <a:pPr indent="0" lvl="0" marL="0">
              <a:spcBef>
                <a:spcPts val="1600"/>
              </a:spcBef>
              <a:spcAft>
                <a:spcPts val="0"/>
              </a:spcAft>
              <a:buNone/>
            </a:pPr>
            <a:r>
              <a:rPr lang="en"/>
              <a:t>First feature split the city into four quadrants, splitting on the mean of the latitude and longitude. </a:t>
            </a:r>
            <a:endParaRPr/>
          </a:p>
          <a:p>
            <a:pPr indent="0" lvl="0" marL="0">
              <a:spcBef>
                <a:spcPts val="1600"/>
              </a:spcBef>
              <a:spcAft>
                <a:spcPts val="0"/>
              </a:spcAft>
              <a:buNone/>
            </a:pPr>
            <a:r>
              <a:rPr lang="en"/>
              <a:t>Second feature calculated a trap's distance from a WNV “hotspot” in the SE corner.</a:t>
            </a:r>
            <a:endParaRPr/>
          </a:p>
          <a:p>
            <a:pPr indent="0" lvl="0" marL="0">
              <a:spcBef>
                <a:spcPts val="1600"/>
              </a:spcBef>
              <a:spcAft>
                <a:spcPts val="0"/>
              </a:spcAft>
              <a:buNone/>
            </a:pPr>
            <a:r>
              <a:rPr lang="en"/>
              <a:t>Ultimately, chose model considering whether  a trap was within 5 miles of a hotspot.</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rPr lang="en"/>
              <a:t>## The lay of the land</a:t>
            </a:r>
            <a:endParaRPr/>
          </a:p>
          <a:p>
            <a:pPr indent="0" lvl="0" marL="0">
              <a:spcBef>
                <a:spcPts val="1600"/>
              </a:spcBef>
              <a:spcAft>
                <a:spcPts val="0"/>
              </a:spcAft>
              <a:buNone/>
            </a:pPr>
            <a:r>
              <a:rPr lang="en"/>
              <a:t>From our initial EDA, it was clear there was some relationship between location and West Nile. In the four years of data, the virus showed a preference for the northwest and southeast parts of the map.</a:t>
            </a:r>
            <a:endParaRPr/>
          </a:p>
          <a:p>
            <a:pPr indent="0" lvl="0" marL="0">
              <a:spcBef>
                <a:spcPts val="1600"/>
              </a:spcBef>
              <a:spcAft>
                <a:spcPts val="0"/>
              </a:spcAft>
              <a:buNone/>
            </a:pPr>
            <a:r>
              <a:t/>
            </a:r>
            <a:endParaRPr/>
          </a:p>
          <a:p>
            <a:pPr indent="0" lvl="0" marL="0">
              <a:spcBef>
                <a:spcPts val="1600"/>
              </a:spcBef>
              <a:spcAft>
                <a:spcPts val="0"/>
              </a:spcAft>
              <a:buNone/>
            </a:pPr>
            <a:r>
              <a:rPr lang="en"/>
              <a:t>However, lacking the time or resources to translate the geography of the Chicagoland area to latitude and longitude, we instead opted to let the localization of the virus speak for itself by designing two features which considered the distance from the West Nile hot spots.</a:t>
            </a:r>
            <a:endParaRPr/>
          </a:p>
          <a:p>
            <a:pPr indent="0" lvl="0" marL="0">
              <a:spcBef>
                <a:spcPts val="1600"/>
              </a:spcBef>
              <a:spcAft>
                <a:spcPts val="0"/>
              </a:spcAft>
              <a:buNone/>
            </a:pPr>
            <a:r>
              <a:t/>
            </a:r>
            <a:endParaRPr/>
          </a:p>
          <a:p>
            <a:pPr indent="0" lvl="0" marL="0">
              <a:spcBef>
                <a:spcPts val="1600"/>
              </a:spcBef>
              <a:spcAft>
                <a:spcPts val="0"/>
              </a:spcAft>
              <a:buNone/>
            </a:pPr>
            <a:r>
              <a:rPr lang="en"/>
              <a:t>The first feature simply split the city into four quadrants, with the mean of the latitude and longitude as the boundaries. The second feature calculated a trap's distance from a spot in the southeast corner where West Nile was prevalent. (Ultimately, we opted for a model which considered whether a trap was within 5 miles of the spot in question.)</a:t>
            </a:r>
            <a:endParaRPr/>
          </a:p>
          <a:p>
            <a:pPr indent="0" lvl="0" marL="0">
              <a:spcBef>
                <a:spcPts val="1600"/>
              </a:spcBef>
              <a:spcAft>
                <a:spcPts val="1600"/>
              </a:spcAft>
              <a:buNone/>
            </a:pPr>
            <a:r>
              <a:t/>
            </a:r>
            <a:endParaRPr/>
          </a:p>
        </p:txBody>
      </p:sp>
      <p:pic>
        <p:nvPicPr>
          <p:cNvPr id="183" name="Shape 183"/>
          <p:cNvPicPr preferRelativeResize="0"/>
          <p:nvPr/>
        </p:nvPicPr>
        <p:blipFill>
          <a:blip r:embed="rId4">
            <a:alphaModFix/>
          </a:blip>
          <a:stretch>
            <a:fillRect/>
          </a:stretch>
        </p:blipFill>
        <p:spPr>
          <a:xfrm>
            <a:off x="4784450" y="968625"/>
            <a:ext cx="4313050" cy="403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89" name="Shape 189"/>
          <p:cNvSpPr txBox="1"/>
          <p:nvPr>
            <p:ph type="title"/>
          </p:nvPr>
        </p:nvSpPr>
        <p:spPr>
          <a:xfrm>
            <a:off x="311700" y="192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Distance Methodology</a:t>
            </a:r>
            <a:endParaRPr/>
          </a:p>
        </p:txBody>
      </p:sp>
      <p:sp>
        <p:nvSpPr>
          <p:cNvPr id="190" name="Shape 190"/>
          <p:cNvSpPr txBox="1"/>
          <p:nvPr>
            <p:ph idx="1" type="body"/>
          </p:nvPr>
        </p:nvSpPr>
        <p:spPr>
          <a:xfrm>
            <a:off x="311700" y="765350"/>
            <a:ext cx="3834900" cy="384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 centroids based on frequency of WNV:</a:t>
            </a:r>
            <a:endParaRPr/>
          </a:p>
          <a:p>
            <a:pPr indent="-342900" lvl="0" marL="457200">
              <a:spcBef>
                <a:spcPts val="1600"/>
              </a:spcBef>
              <a:spcAft>
                <a:spcPts val="0"/>
              </a:spcAft>
              <a:buSzPts val="1800"/>
              <a:buChar char="●"/>
            </a:pPr>
            <a:r>
              <a:rPr lang="en"/>
              <a:t>centroid1 = (41.974689, -87.89015)</a:t>
            </a:r>
            <a:endParaRPr/>
          </a:p>
          <a:p>
            <a:pPr indent="-342900" lvl="0" marL="457200">
              <a:spcBef>
                <a:spcPts val="0"/>
              </a:spcBef>
              <a:spcAft>
                <a:spcPts val="0"/>
              </a:spcAft>
              <a:buSzPts val="1800"/>
              <a:buChar char="●"/>
            </a:pPr>
            <a:r>
              <a:rPr lang="en"/>
              <a:t>centroid2 = (41.673408, -87.599862)</a:t>
            </a:r>
            <a:endParaRPr/>
          </a:p>
          <a:p>
            <a:pPr indent="0" lvl="0" marL="0">
              <a:spcBef>
                <a:spcPts val="1600"/>
              </a:spcBef>
              <a:spcAft>
                <a:spcPts val="0"/>
              </a:spcAft>
              <a:buNone/>
            </a:pPr>
            <a:r>
              <a:rPr lang="en"/>
              <a:t>Used geopy.distance, vincenty to calculate miles from these two centroids to all other points</a:t>
            </a:r>
            <a:endParaRPr/>
          </a:p>
          <a:p>
            <a:pPr indent="0" lvl="0" marL="0">
              <a:spcBef>
                <a:spcPts val="1600"/>
              </a:spcBef>
              <a:spcAft>
                <a:spcPts val="1600"/>
              </a:spcAft>
              <a:buNone/>
            </a:pPr>
            <a:r>
              <a:t/>
            </a:r>
            <a:endParaRPr/>
          </a:p>
        </p:txBody>
      </p:sp>
      <p:pic>
        <p:nvPicPr>
          <p:cNvPr id="191" name="Shape 191"/>
          <p:cNvPicPr preferRelativeResize="0"/>
          <p:nvPr/>
        </p:nvPicPr>
        <p:blipFill>
          <a:blip r:embed="rId4">
            <a:alphaModFix/>
          </a:blip>
          <a:stretch>
            <a:fillRect/>
          </a:stretch>
        </p:blipFill>
        <p:spPr>
          <a:xfrm>
            <a:off x="4267075" y="765350"/>
            <a:ext cx="4703550" cy="3612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353962" y="-437812"/>
            <a:ext cx="9851924" cy="6572625"/>
          </a:xfrm>
          <a:prstGeom prst="rect">
            <a:avLst/>
          </a:prstGeom>
          <a:noFill/>
          <a:ln>
            <a:noFill/>
          </a:ln>
        </p:spPr>
      </p:pic>
      <p:sp>
        <p:nvSpPr>
          <p:cNvPr id="62" name="Shape 62"/>
          <p:cNvSpPr txBox="1"/>
          <p:nvPr>
            <p:ph type="title"/>
          </p:nvPr>
        </p:nvSpPr>
        <p:spPr>
          <a:xfrm>
            <a:off x="311700" y="2150850"/>
            <a:ext cx="8520600" cy="841800"/>
          </a:xfrm>
          <a:prstGeom prst="rect">
            <a:avLst/>
          </a:prstGeom>
          <a:effectLst>
            <a:outerShdw blurRad="57150" rotWithShape="0" algn="bl" dir="5400000" dist="19050">
              <a:srgbClr val="000000">
                <a:alpha val="99000"/>
              </a:srgbClr>
            </a:outerShdw>
          </a:effectLst>
        </p:spPr>
        <p:txBody>
          <a:bodyPr anchorCtr="0" anchor="ctr" bIns="91425" lIns="91425" spcFirstLastPara="1" rIns="91425" wrap="square" tIns="91425">
            <a:noAutofit/>
          </a:bodyPr>
          <a:lstStyle/>
          <a:p>
            <a:pPr indent="0" lvl="0" marL="0">
              <a:spcBef>
                <a:spcPts val="0"/>
              </a:spcBef>
              <a:spcAft>
                <a:spcPts val="0"/>
              </a:spcAft>
              <a:buNone/>
            </a:pPr>
            <a:r>
              <a:rPr lang="en"/>
              <a:t>West Nile Virus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401100" y="-893550"/>
            <a:ext cx="9706524" cy="7279899"/>
          </a:xfrm>
          <a:prstGeom prst="rect">
            <a:avLst/>
          </a:prstGeom>
          <a:noFill/>
          <a:ln>
            <a:noFill/>
          </a:ln>
        </p:spPr>
      </p:pic>
      <p:sp>
        <p:nvSpPr>
          <p:cNvPr id="197" name="Shape 197"/>
          <p:cNvSpPr txBox="1"/>
          <p:nvPr>
            <p:ph type="title"/>
          </p:nvPr>
        </p:nvSpPr>
        <p:spPr>
          <a:xfrm>
            <a:off x="311700" y="2150850"/>
            <a:ext cx="8520600" cy="841800"/>
          </a:xfrm>
          <a:prstGeom prst="rect">
            <a:avLst/>
          </a:prstGeom>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a:spcBef>
                <a:spcPts val="0"/>
              </a:spcBef>
              <a:spcAft>
                <a:spcPts val="0"/>
              </a:spcAft>
              <a:buNone/>
            </a:pPr>
            <a:r>
              <a:rPr lang="en"/>
              <a:t>Models &amp; Metrics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03" name="Shape 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Accuracy vs. Recall</a:t>
            </a:r>
            <a:endParaRPr/>
          </a:p>
        </p:txBody>
      </p:sp>
      <p:sp>
        <p:nvSpPr>
          <p:cNvPr id="204" name="Shape 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Instead</a:t>
            </a:r>
            <a:r>
              <a:rPr lang="en"/>
              <a:t> of accuracy (the percentage of our answers which are right), we looked at recall (sensitivity) to reduce the number of false negatives. That is, we tried to reduce the number of times we misclassified a positive WNV case as a negative.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10" name="Shape 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Models</a:t>
            </a:r>
            <a:endParaRPr/>
          </a:p>
        </p:txBody>
      </p:sp>
      <p:sp>
        <p:nvSpPr>
          <p:cNvPr id="211" name="Shape 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t>
            </a:r>
            <a:r>
              <a:rPr lang="en"/>
              <a:t>ested a variety of techniques Best scores with Random Forest, XGBoost and K-Nearest Neighbors. </a:t>
            </a:r>
            <a:endParaRPr/>
          </a:p>
          <a:p>
            <a:pPr indent="0" lvl="0" marL="0">
              <a:spcBef>
                <a:spcPts val="1600"/>
              </a:spcBef>
              <a:spcAft>
                <a:spcPts val="0"/>
              </a:spcAft>
              <a:buNone/>
            </a:pPr>
            <a:r>
              <a:rPr lang="en"/>
              <a:t>Used GridSearch to find and cross-validate optimal parameters.</a:t>
            </a:r>
            <a:endParaRPr/>
          </a:p>
          <a:p>
            <a:pPr indent="0" lvl="0" marL="0">
              <a:spcBef>
                <a:spcPts val="1600"/>
              </a:spcBef>
              <a:spcAft>
                <a:spcPts val="0"/>
              </a:spcAft>
              <a:buNone/>
            </a:pPr>
            <a:r>
              <a:rPr lang="en"/>
              <a:t>Random Forest and XGBoost used SMOTE for oversampling, while KNN used SMOTEENN with 'kind_smote' of 'svm'.</a:t>
            </a:r>
            <a:endParaRPr/>
          </a:p>
          <a:p>
            <a:pPr indent="0" lvl="0" marL="0">
              <a:spcBef>
                <a:spcPts val="1600"/>
              </a:spcBef>
              <a:spcAft>
                <a:spcPts val="0"/>
              </a:spcAft>
              <a:buNone/>
            </a:pPr>
            <a:r>
              <a:rPr lang="en"/>
              <a:t>All four models pre-scaled the data with Standard Scaler, and the K-Nearest Neighbors model used Select K Best to optimize features.</a:t>
            </a:r>
            <a:endParaRPr/>
          </a:p>
          <a:p>
            <a:pPr indent="0" lvl="0" marL="0">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Shape 216"/>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17" name="Shape 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Model Summary</a:t>
            </a:r>
            <a:endParaRPr/>
          </a:p>
        </p:txBody>
      </p:sp>
      <p:pic>
        <p:nvPicPr>
          <p:cNvPr id="218" name="Shape 218"/>
          <p:cNvPicPr preferRelativeResize="0"/>
          <p:nvPr/>
        </p:nvPicPr>
        <p:blipFill>
          <a:blip r:embed="rId4">
            <a:alphaModFix/>
          </a:blip>
          <a:stretch>
            <a:fillRect/>
          </a:stretch>
        </p:blipFill>
        <p:spPr>
          <a:xfrm>
            <a:off x="197325" y="1599193"/>
            <a:ext cx="8749349" cy="19451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0" y="-46125"/>
            <a:ext cx="9285474" cy="6190300"/>
          </a:xfrm>
          <a:prstGeom prst="rect">
            <a:avLst/>
          </a:prstGeom>
          <a:noFill/>
          <a:ln>
            <a:noFill/>
          </a:ln>
        </p:spPr>
      </p:pic>
      <p:sp>
        <p:nvSpPr>
          <p:cNvPr id="224" name="Shape 224"/>
          <p:cNvSpPr txBox="1"/>
          <p:nvPr>
            <p:ph type="title"/>
          </p:nvPr>
        </p:nvSpPr>
        <p:spPr>
          <a:xfrm>
            <a:off x="311700" y="2150850"/>
            <a:ext cx="8520600" cy="841800"/>
          </a:xfrm>
          <a:prstGeom prst="rect">
            <a:avLst/>
          </a:prstGeom>
          <a:effectLst>
            <a:outerShdw blurRad="57150" rotWithShape="0" algn="bl" dir="5400000" dist="19050">
              <a:srgbClr val="000000">
                <a:alpha val="96000"/>
              </a:srgbClr>
            </a:outerShdw>
          </a:effectLst>
        </p:spPr>
        <p:txBody>
          <a:bodyPr anchorCtr="0" anchor="ctr" bIns="91425" lIns="91425" spcFirstLastPara="1" rIns="91425" wrap="square" tIns="91425">
            <a:noAutofit/>
          </a:bodyPr>
          <a:lstStyle/>
          <a:p>
            <a:pPr indent="0" lvl="0" marL="0">
              <a:spcBef>
                <a:spcPts val="0"/>
              </a:spcBef>
              <a:spcAft>
                <a:spcPts val="0"/>
              </a:spcAft>
              <a:buNone/>
            </a:pPr>
            <a:r>
              <a:rPr lang="en"/>
              <a:t>Cost Benefit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30" name="Shape 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Proxy Data </a:t>
            </a:r>
            <a:endParaRPr/>
          </a:p>
        </p:txBody>
      </p:sp>
      <p:sp>
        <p:nvSpPr>
          <p:cNvPr id="231" name="Shape 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2002 Proxy data:</a:t>
            </a:r>
            <a:endParaRPr/>
          </a:p>
          <a:p>
            <a:pPr indent="-342900" lvl="0" marL="457200">
              <a:spcBef>
                <a:spcPts val="1600"/>
              </a:spcBef>
              <a:spcAft>
                <a:spcPts val="0"/>
              </a:spcAft>
              <a:buSzPts val="1800"/>
              <a:buChar char="●"/>
            </a:pPr>
            <a:r>
              <a:rPr lang="en"/>
              <a:t>NY’s suffolk county budgeded $2.7M for vector control w/ $365K for spraying</a:t>
            </a:r>
            <a:endParaRPr/>
          </a:p>
          <a:p>
            <a:pPr indent="-342900" lvl="0" marL="457200">
              <a:spcBef>
                <a:spcPts val="0"/>
              </a:spcBef>
              <a:spcAft>
                <a:spcPts val="0"/>
              </a:spcAft>
              <a:buSzPts val="1800"/>
              <a:buChar char="●"/>
            </a:pPr>
            <a:r>
              <a:rPr lang="en"/>
              <a:t>Nassau 2002 vector control budget: $1.7M</a:t>
            </a:r>
            <a:endParaRPr/>
          </a:p>
          <a:p>
            <a:pPr indent="0" lvl="0" marL="0">
              <a:spcBef>
                <a:spcPts val="1600"/>
              </a:spcBef>
              <a:spcAft>
                <a:spcPts val="0"/>
              </a:spcAft>
              <a:buNone/>
            </a:pPr>
            <a:r>
              <a:rPr lang="en" u="sng">
                <a:solidFill>
                  <a:schemeClr val="hlink"/>
                </a:solidFill>
                <a:hlinkClick r:id="rId4"/>
              </a:rPr>
              <a:t>https://www.nytimes.com/2002/08/11/nyregion/mosquito-control-weighing-costs-versus-benefits.html</a:t>
            </a:r>
            <a:endParaRPr/>
          </a:p>
          <a:p>
            <a:pPr indent="0" lvl="0" marL="0">
              <a:spcBef>
                <a:spcPts val="1600"/>
              </a:spcBef>
              <a:spcAft>
                <a:spcPts val="0"/>
              </a:spcAft>
              <a:buNone/>
            </a:pPr>
            <a:r>
              <a:rPr lang="en"/>
              <a:t>2014 CDC study: $778M in health costs and lost productivity. </a:t>
            </a:r>
            <a:endParaRPr/>
          </a:p>
          <a:p>
            <a:pPr indent="0" lvl="0" marL="0">
              <a:spcBef>
                <a:spcPts val="1600"/>
              </a:spcBef>
              <a:spcAft>
                <a:spcPts val="0"/>
              </a:spcAft>
              <a:buNone/>
            </a:pPr>
            <a:r>
              <a:rPr lang="en" u="sng">
                <a:solidFill>
                  <a:schemeClr val="accent5"/>
                </a:solidFill>
                <a:hlinkClick r:id="rId5"/>
              </a:rPr>
              <a:t>https://www.sciencedaily.com/releases/2014/02/140210184713.htm</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Shape 236"/>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37" name="Shape 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2017 Cost Benefit Analysis of WNV in CA</a:t>
            </a:r>
            <a:endParaRPr/>
          </a:p>
        </p:txBody>
      </p:sp>
      <p:sp>
        <p:nvSpPr>
          <p:cNvPr id="238" name="Shape 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163 cases</a:t>
            </a:r>
            <a:endParaRPr/>
          </a:p>
          <a:p>
            <a:pPr indent="0" lvl="0" marL="0">
              <a:spcBef>
                <a:spcPts val="1600"/>
              </a:spcBef>
              <a:spcAft>
                <a:spcPts val="0"/>
              </a:spcAft>
              <a:buNone/>
            </a:pPr>
            <a:r>
              <a:rPr lang="en"/>
              <a:t>Medical costs: $2.28M</a:t>
            </a:r>
            <a:endParaRPr/>
          </a:p>
          <a:p>
            <a:pPr indent="0" lvl="0" marL="0">
              <a:spcBef>
                <a:spcPts val="1600"/>
              </a:spcBef>
              <a:spcAft>
                <a:spcPts val="0"/>
              </a:spcAft>
              <a:buNone/>
            </a:pPr>
            <a:r>
              <a:rPr lang="en"/>
              <a:t>Vector control cost: $701K</a:t>
            </a:r>
            <a:endParaRPr/>
          </a:p>
          <a:p>
            <a:pPr indent="0" lvl="0" marL="0" rtl="0">
              <a:spcBef>
                <a:spcPts val="1600"/>
              </a:spcBef>
              <a:spcAft>
                <a:spcPts val="0"/>
              </a:spcAft>
              <a:buNone/>
            </a:pPr>
            <a:r>
              <a:rPr lang="en"/>
              <a:t>Cost benefit analysis: Preventing just 15 cases of severe WNV (neuroinvasive disease) would pay for control cost.</a:t>
            </a:r>
            <a:endParaRPr/>
          </a:p>
          <a:p>
            <a:pPr indent="0" lvl="0" marL="0" rtl="0">
              <a:spcBef>
                <a:spcPts val="1600"/>
              </a:spcBef>
              <a:spcAft>
                <a:spcPts val="0"/>
              </a:spcAft>
              <a:buNone/>
            </a:pPr>
            <a:r>
              <a:rPr lang="en" u="sng">
                <a:solidFill>
                  <a:schemeClr val="hlink"/>
                </a:solidFill>
                <a:hlinkClick r:id="rId4"/>
              </a:rPr>
              <a:t>https://www.ncbi.nlm.nih.gov/pubmed/20202424</a:t>
            </a:r>
            <a:endParaRPr/>
          </a:p>
          <a:p>
            <a:pPr indent="0" lvl="0" marL="0" rt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44" name="Shape 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Chicago 2005 Study</a:t>
            </a:r>
            <a:endParaRPr/>
          </a:p>
        </p:txBody>
      </p:sp>
      <p:sp>
        <p:nvSpPr>
          <p:cNvPr id="245" name="Shape 2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One treatment:</a:t>
            </a:r>
            <a:endParaRPr/>
          </a:p>
          <a:p>
            <a:pPr indent="-342900" lvl="0" marL="457200" rtl="0">
              <a:spcBef>
                <a:spcPts val="1600"/>
              </a:spcBef>
              <a:spcAft>
                <a:spcPts val="0"/>
              </a:spcAft>
              <a:buSzPts val="1800"/>
              <a:buChar char="●"/>
            </a:pPr>
            <a:r>
              <a:rPr lang="en"/>
              <a:t>Sprayed in areas of high WNV rates</a:t>
            </a:r>
            <a:endParaRPr/>
          </a:p>
          <a:p>
            <a:pPr indent="-342900" lvl="0" marL="457200" rtl="0">
              <a:spcBef>
                <a:spcPts val="0"/>
              </a:spcBef>
              <a:spcAft>
                <a:spcPts val="0"/>
              </a:spcAft>
              <a:buSzPts val="1800"/>
              <a:buChar char="●"/>
            </a:pPr>
            <a:r>
              <a:rPr lang="en"/>
              <a:t>Significantly d</a:t>
            </a:r>
            <a:r>
              <a:rPr lang="en"/>
              <a:t>ecreased mean mosquito density</a:t>
            </a:r>
            <a:endParaRPr/>
          </a:p>
          <a:p>
            <a:pPr indent="-342900" lvl="0" marL="457200" rtl="0">
              <a:spcBef>
                <a:spcPts val="0"/>
              </a:spcBef>
              <a:spcAft>
                <a:spcPts val="0"/>
              </a:spcAft>
              <a:buSzPts val="1800"/>
              <a:buChar char="●"/>
            </a:pPr>
            <a:r>
              <a:rPr lang="en"/>
              <a:t>Mosquito density increased at the non-sprayed sites. </a:t>
            </a:r>
            <a:endParaRPr/>
          </a:p>
          <a:p>
            <a:pPr indent="0" lvl="0" marL="0" rtl="0">
              <a:spcBef>
                <a:spcPts val="1600"/>
              </a:spcBef>
              <a:spcAft>
                <a:spcPts val="0"/>
              </a:spcAft>
              <a:buNone/>
            </a:pPr>
            <a:r>
              <a:rPr lang="en"/>
              <a:t>However, other treatments were ineffective, though it was late in the season, and in the end, the study was inconclusive on whether spraying was effective. </a:t>
            </a:r>
            <a:endParaRPr/>
          </a:p>
          <a:p>
            <a:pPr indent="0" lvl="0" marL="0">
              <a:spcBef>
                <a:spcPts val="1600"/>
              </a:spcBef>
              <a:spcAft>
                <a:spcPts val="0"/>
              </a:spcAft>
              <a:buNone/>
            </a:pPr>
            <a:r>
              <a:rPr lang="en" u="sng">
                <a:solidFill>
                  <a:schemeClr val="hlink"/>
                </a:solidFill>
                <a:hlinkClick r:id="rId4"/>
              </a:rPr>
              <a:t>https://www.ncbi.nlm.nih.gov/pmc/articles/PMC4230500/</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51" name="Shape 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Spraying is Worth it in WNV Hotspots </a:t>
            </a:r>
            <a:endParaRPr/>
          </a:p>
        </p:txBody>
      </p:sp>
      <p:sp>
        <p:nvSpPr>
          <p:cNvPr id="252" name="Shape 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Reported in </a:t>
            </a:r>
            <a:r>
              <a:rPr lang="en"/>
              <a:t>Chicago: </a:t>
            </a:r>
            <a:endParaRPr/>
          </a:p>
          <a:p>
            <a:pPr indent="-342900" lvl="0" marL="457200">
              <a:spcBef>
                <a:spcPts val="1600"/>
              </a:spcBef>
              <a:spcAft>
                <a:spcPts val="0"/>
              </a:spcAft>
              <a:buSzPts val="1800"/>
              <a:buChar char="●"/>
            </a:pPr>
            <a:r>
              <a:rPr lang="en"/>
              <a:t>2017: 90 cases, 8 deaths</a:t>
            </a:r>
            <a:endParaRPr/>
          </a:p>
          <a:p>
            <a:pPr indent="-342900" lvl="0" marL="457200">
              <a:spcBef>
                <a:spcPts val="0"/>
              </a:spcBef>
              <a:spcAft>
                <a:spcPts val="0"/>
              </a:spcAft>
              <a:buSzPts val="1800"/>
              <a:buChar char="●"/>
            </a:pPr>
            <a:r>
              <a:rPr lang="en"/>
              <a:t>2016: 49 cases, 2 deaths</a:t>
            </a:r>
            <a:endParaRPr/>
          </a:p>
          <a:p>
            <a:pPr indent="-342900" lvl="0" marL="457200" rtl="0">
              <a:spcBef>
                <a:spcPts val="0"/>
              </a:spcBef>
              <a:spcAft>
                <a:spcPts val="0"/>
              </a:spcAft>
              <a:buSzPts val="1800"/>
              <a:buChar char="●"/>
            </a:pPr>
            <a:r>
              <a:rPr lang="en"/>
              <a:t>2015: 16 cases, 3 deaths</a:t>
            </a:r>
            <a:endParaRPr/>
          </a:p>
          <a:p>
            <a:pPr indent="0" lvl="0" marL="0">
              <a:spcBef>
                <a:spcPts val="1600"/>
              </a:spcBef>
              <a:spcAft>
                <a:spcPts val="1600"/>
              </a:spcAft>
              <a:buNone/>
            </a:pPr>
            <a:r>
              <a:rPr lang="en"/>
              <a:t>Even though our models would benefit from continued development, WNV exists in Chicago, and even minimal spraying in the right areas could reduce the entire number of WNV cases per year. We would advise continuing to spray in areas where and when density of WNV infected mosquitoes is high.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Shape 257"/>
          <p:cNvPicPr preferRelativeResize="0"/>
          <p:nvPr/>
        </p:nvPicPr>
        <p:blipFill>
          <a:blip r:embed="rId3">
            <a:alphaModFix/>
          </a:blip>
          <a:stretch>
            <a:fillRect/>
          </a:stretch>
        </p:blipFill>
        <p:spPr>
          <a:xfrm>
            <a:off x="0" y="-1"/>
            <a:ext cx="9332573" cy="5832849"/>
          </a:xfrm>
          <a:prstGeom prst="rect">
            <a:avLst/>
          </a:prstGeom>
          <a:noFill/>
          <a:ln>
            <a:noFill/>
          </a:ln>
        </p:spPr>
      </p:pic>
      <p:sp>
        <p:nvSpPr>
          <p:cNvPr id="258" name="Shape 258"/>
          <p:cNvSpPr txBox="1"/>
          <p:nvPr>
            <p:ph type="title"/>
          </p:nvPr>
        </p:nvSpPr>
        <p:spPr>
          <a:xfrm>
            <a:off x="311700" y="2150850"/>
            <a:ext cx="8520600" cy="841800"/>
          </a:xfrm>
          <a:prstGeom prst="rect">
            <a:avLst/>
          </a:prstGeom>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a:spcBef>
                <a:spcPts val="0"/>
              </a:spcBef>
              <a:spcAft>
                <a:spcPts val="0"/>
              </a:spcAft>
              <a:buNone/>
            </a:pPr>
            <a:r>
              <a:rPr lang="en"/>
              <a:t>A Plan For Further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West Nile Virus Overview</a:t>
            </a:r>
            <a:endParaRPr/>
          </a:p>
        </p:txBody>
      </p:sp>
      <p:pic>
        <p:nvPicPr>
          <p:cNvPr id="69" name="Shape 69"/>
          <p:cNvPicPr preferRelativeResize="0"/>
          <p:nvPr/>
        </p:nvPicPr>
        <p:blipFill>
          <a:blip r:embed="rId4">
            <a:alphaModFix/>
          </a:blip>
          <a:stretch>
            <a:fillRect/>
          </a:stretch>
        </p:blipFill>
        <p:spPr>
          <a:xfrm>
            <a:off x="5073503" y="1282978"/>
            <a:ext cx="4470350" cy="3349850"/>
          </a:xfrm>
          <a:prstGeom prst="rect">
            <a:avLst/>
          </a:prstGeom>
          <a:noFill/>
          <a:ln>
            <a:noFill/>
          </a:ln>
        </p:spPr>
      </p:pic>
      <p:sp>
        <p:nvSpPr>
          <p:cNvPr id="70" name="Shape 70"/>
          <p:cNvSpPr txBox="1"/>
          <p:nvPr>
            <p:ph idx="1" type="body"/>
          </p:nvPr>
        </p:nvSpPr>
        <p:spPr>
          <a:xfrm>
            <a:off x="311700" y="1152475"/>
            <a:ext cx="62148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West Nile Virus (WNV) was d</a:t>
            </a:r>
            <a:r>
              <a:rPr lang="en"/>
              <a:t>iscovered in Uganda in 1937</a:t>
            </a:r>
            <a:endParaRPr/>
          </a:p>
          <a:p>
            <a:pPr indent="0" lvl="0" marL="0">
              <a:spcBef>
                <a:spcPts val="1600"/>
              </a:spcBef>
              <a:spcAft>
                <a:spcPts val="0"/>
              </a:spcAft>
              <a:buNone/>
            </a:pPr>
            <a:r>
              <a:rPr lang="en"/>
              <a:t>Spread primarily by female </a:t>
            </a:r>
            <a:r>
              <a:rPr lang="en"/>
              <a:t>mosquitoes</a:t>
            </a:r>
            <a:endParaRPr/>
          </a:p>
          <a:p>
            <a:pPr indent="0" lvl="0" marL="0">
              <a:spcBef>
                <a:spcPts val="1600"/>
              </a:spcBef>
              <a:spcAft>
                <a:spcPts val="0"/>
              </a:spcAft>
              <a:buNone/>
            </a:pPr>
            <a:r>
              <a:rPr lang="en"/>
              <a:t>Affects several bird species and several mammal                species, including horses</a:t>
            </a:r>
            <a:endParaRPr/>
          </a:p>
          <a:p>
            <a:pPr indent="0" lvl="0" marL="0">
              <a:spcBef>
                <a:spcPts val="1600"/>
              </a:spcBef>
              <a:spcAft>
                <a:spcPts val="0"/>
              </a:spcAft>
              <a:buNone/>
            </a:pPr>
            <a:r>
              <a:rPr lang="en"/>
              <a:t>Causes West Nile fever</a:t>
            </a:r>
            <a:endParaRPr/>
          </a:p>
          <a:p>
            <a:pPr indent="-342900" lvl="0" marL="457200">
              <a:spcBef>
                <a:spcPts val="1600"/>
              </a:spcBef>
              <a:spcAft>
                <a:spcPts val="0"/>
              </a:spcAft>
              <a:buSzPts val="1800"/>
              <a:buChar char="●"/>
            </a:pPr>
            <a:r>
              <a:rPr lang="en"/>
              <a:t>75% of cases: no symptoms present</a:t>
            </a:r>
            <a:endParaRPr/>
          </a:p>
          <a:p>
            <a:pPr indent="-342900" lvl="0" marL="457200">
              <a:spcBef>
                <a:spcPts val="0"/>
              </a:spcBef>
              <a:spcAft>
                <a:spcPts val="0"/>
              </a:spcAft>
              <a:buSzPts val="1800"/>
              <a:buChar char="●"/>
            </a:pPr>
            <a:r>
              <a:rPr lang="en"/>
              <a:t>20% of cases: fever, rash, vomiting</a:t>
            </a:r>
            <a:endParaRPr/>
          </a:p>
          <a:p>
            <a:pPr indent="-342900" lvl="0" marL="457200">
              <a:spcBef>
                <a:spcPts val="0"/>
              </a:spcBef>
              <a:spcAft>
                <a:spcPts val="0"/>
              </a:spcAft>
              <a:buSzPts val="1800"/>
              <a:buChar char="●"/>
            </a:pPr>
            <a:r>
              <a:rPr lang="en"/>
              <a:t>1% of cases: </a:t>
            </a:r>
            <a:r>
              <a:rPr lang="en"/>
              <a:t>encephalitis</a:t>
            </a:r>
            <a:r>
              <a:rPr lang="en"/>
              <a:t>/meningitis</a:t>
            </a:r>
            <a:endParaRPr/>
          </a:p>
          <a:p>
            <a:pPr indent="-342900" lvl="0" marL="457200" rtl="0">
              <a:spcBef>
                <a:spcPts val="0"/>
              </a:spcBef>
              <a:spcAft>
                <a:spcPts val="0"/>
              </a:spcAft>
              <a:buSzPts val="1800"/>
              <a:buChar char="●"/>
            </a:pPr>
            <a:r>
              <a:rPr lang="en"/>
              <a:t>Chance of death: 1/1500</a:t>
            </a:r>
            <a:endParaRPr/>
          </a:p>
          <a:p>
            <a:pPr indent="0" lvl="0" marL="0">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64" name="Shape 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Real Time Prediction</a:t>
            </a:r>
            <a:br>
              <a:rPr lang="en"/>
            </a:br>
            <a:endParaRPr/>
          </a:p>
        </p:txBody>
      </p:sp>
      <p:sp>
        <p:nvSpPr>
          <p:cNvPr id="265" name="Shape 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a:t>
            </a:r>
            <a:r>
              <a:rPr lang="en"/>
              <a:t> uses a testing kit that provides near real time results for WNV in mosquitoes</a:t>
            </a:r>
            <a:endParaRPr/>
          </a:p>
          <a:p>
            <a:pPr indent="0" lvl="0" marL="0">
              <a:spcBef>
                <a:spcPts val="1600"/>
              </a:spcBef>
              <a:spcAft>
                <a:spcPts val="0"/>
              </a:spcAft>
              <a:buNone/>
            </a:pPr>
            <a:r>
              <a:rPr lang="en"/>
              <a:t>Thus we could </a:t>
            </a:r>
            <a:endParaRPr/>
          </a:p>
          <a:p>
            <a:pPr indent="-342900" lvl="0" marL="457200">
              <a:spcBef>
                <a:spcPts val="1600"/>
              </a:spcBef>
              <a:spcAft>
                <a:spcPts val="0"/>
              </a:spcAft>
              <a:buSzPts val="1800"/>
              <a:buChar char="●"/>
            </a:pPr>
            <a:r>
              <a:rPr lang="en"/>
              <a:t>predict WNV outbreaks in the near future </a:t>
            </a:r>
            <a:endParaRPr/>
          </a:p>
          <a:p>
            <a:pPr indent="-342900" lvl="0" marL="457200">
              <a:spcBef>
                <a:spcPts val="0"/>
              </a:spcBef>
              <a:spcAft>
                <a:spcPts val="0"/>
              </a:spcAft>
              <a:buSzPts val="1800"/>
              <a:buChar char="●"/>
            </a:pPr>
            <a:r>
              <a:rPr lang="en"/>
              <a:t>Run model weekly or daily based on new results</a:t>
            </a:r>
            <a:endParaRPr/>
          </a:p>
          <a:p>
            <a:pPr indent="0" lvl="0" marL="0">
              <a:spcBef>
                <a:spcPts val="1600"/>
              </a:spcBef>
              <a:spcAft>
                <a:spcPts val="1600"/>
              </a:spcAft>
              <a:buNone/>
            </a:pPr>
            <a:r>
              <a:rPr lang="en"/>
              <a:t>Real time testing would allow models to be based on fresh data. Features could be built taking this into account.   </a:t>
            </a:r>
            <a:br>
              <a:rPr lang="en"/>
            </a:br>
            <a:br>
              <a:rPr lang="en"/>
            </a:b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Shape 270"/>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71" name="Shape 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Possible Features</a:t>
            </a:r>
            <a:endParaRPr/>
          </a:p>
        </p:txBody>
      </p:sp>
      <p:sp>
        <p:nvSpPr>
          <p:cNvPr id="272" name="Shape 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Positive counts for all dates/location less than current current date.</a:t>
            </a:r>
            <a:br>
              <a:rPr lang="en"/>
            </a:br>
            <a:endParaRPr/>
          </a:p>
          <a:p>
            <a:pPr indent="0" lvl="0" marL="0">
              <a:spcBef>
                <a:spcPts val="1600"/>
              </a:spcBef>
              <a:spcAft>
                <a:spcPts val="0"/>
              </a:spcAft>
              <a:buNone/>
            </a:pPr>
            <a:r>
              <a:rPr lang="en"/>
              <a:t>Positives at a location less than current date.</a:t>
            </a:r>
            <a:br>
              <a:rPr lang="en"/>
            </a:br>
            <a:endParaRPr/>
          </a:p>
          <a:p>
            <a:pPr indent="0" lvl="0" marL="0">
              <a:spcBef>
                <a:spcPts val="1600"/>
              </a:spcBef>
              <a:spcAft>
                <a:spcPts val="0"/>
              </a:spcAft>
              <a:buNone/>
            </a:pPr>
            <a:r>
              <a:rPr lang="en"/>
              <a:t>The status of (positive or negative) of most recent past result at a location. </a:t>
            </a:r>
            <a:br>
              <a:rPr lang="en"/>
            </a:br>
            <a:endParaRPr/>
          </a:p>
          <a:p>
            <a:pPr indent="0" lvl="0" marL="0">
              <a:spcBef>
                <a:spcPts val="1600"/>
              </a:spcBef>
              <a:spcAft>
                <a:spcPts val="0"/>
              </a:spcAft>
              <a:buNone/>
            </a:pPr>
            <a:r>
              <a:rPr lang="en"/>
              <a:t>Positive results in very recent past within a distance threshold from a location.</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78" name="Shape 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From Other Years</a:t>
            </a:r>
            <a:endParaRPr/>
          </a:p>
        </p:txBody>
      </p:sp>
      <p:sp>
        <p:nvSpPr>
          <p:cNvPr id="279" name="Shape 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could c</a:t>
            </a:r>
            <a:r>
              <a:rPr lang="en"/>
              <a:t>reate features based on results from other years.</a:t>
            </a:r>
            <a:endParaRPr/>
          </a:p>
          <a:p>
            <a:pPr indent="0" lvl="0" marL="0">
              <a:spcBef>
                <a:spcPts val="1600"/>
              </a:spcBef>
              <a:spcAft>
                <a:spcPts val="0"/>
              </a:spcAft>
              <a:buNone/>
            </a:pPr>
            <a:r>
              <a:rPr lang="en"/>
              <a:t>A feature that = -1 for a location/date if it had no positives for WNV in the previous year. </a:t>
            </a:r>
            <a:endParaRPr/>
          </a:p>
          <a:p>
            <a:pPr indent="0" lvl="0" marL="0">
              <a:spcBef>
                <a:spcPts val="1600"/>
              </a:spcBef>
              <a:spcAft>
                <a:spcPts val="0"/>
              </a:spcAft>
              <a:buNone/>
            </a:pPr>
            <a:r>
              <a:rPr lang="en"/>
              <a:t>The value would flip to 1 when a date is reached after WNV is positive.</a:t>
            </a:r>
            <a:endParaRPr/>
          </a:p>
          <a:p>
            <a:pPr indent="0" lvl="0" marL="0" rtl="0">
              <a:spcBef>
                <a:spcPts val="1600"/>
              </a:spcBef>
              <a:spcAft>
                <a:spcPts val="0"/>
              </a:spcAft>
              <a:buNone/>
            </a:pPr>
            <a:r>
              <a:rPr lang="en"/>
              <a:t>A count of positives for any location before the location/date </a:t>
            </a:r>
            <a:endParaRPr/>
          </a:p>
          <a:p>
            <a:pPr indent="0" lvl="0" marL="0" rtl="0">
              <a:spcBef>
                <a:spcPts val="1600"/>
              </a:spcBef>
              <a:spcAft>
                <a:spcPts val="0"/>
              </a:spcAft>
              <a:buNone/>
            </a:pPr>
            <a:r>
              <a:rPr lang="en"/>
              <a:t>Has wnv ever been present at the current location in past years? (0,1)</a:t>
            </a:r>
            <a:endParaRPr/>
          </a:p>
          <a:p>
            <a:pPr indent="0" lvl="0" marL="0" rtl="0">
              <a:spcBef>
                <a:spcPts val="1600"/>
              </a:spcBef>
              <a:spcAft>
                <a:spcPts val="0"/>
              </a:spcAft>
              <a:buNone/>
            </a:pPr>
            <a:r>
              <a:rPr lang="en"/>
              <a:t>Has it ever been present at a location within a distance threshold? This would lead to two features – one with distance and one with (0,1) to indicate status.</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285" name="Shape 2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Comparing Apples to Apples</a:t>
            </a:r>
            <a:endParaRPr/>
          </a:p>
        </p:txBody>
      </p:sp>
      <p:sp>
        <p:nvSpPr>
          <p:cNvPr id="286" name="Shape 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Many locations have positives in one year and have no positive findings in other years. Why did this happen? What is different in the weather etc between years?</a:t>
            </a:r>
            <a:endParaRPr/>
          </a:p>
        </p:txBody>
      </p:sp>
      <p:graphicFrame>
        <p:nvGraphicFramePr>
          <p:cNvPr id="287" name="Shape 287"/>
          <p:cNvGraphicFramePr/>
          <p:nvPr/>
        </p:nvGraphicFramePr>
        <p:xfrm>
          <a:off x="311711" y="2279515"/>
          <a:ext cx="3000000" cy="3000000"/>
        </p:xfrm>
        <a:graphic>
          <a:graphicData uri="http://schemas.openxmlformats.org/drawingml/2006/table">
            <a:tbl>
              <a:tblPr bandRow="1" firstRow="1">
                <a:noFill/>
                <a:tableStyleId>{199EF25F-8E13-4BF4-AB48-1E14623F1ED6}</a:tableStyleId>
              </a:tblPr>
              <a:tblGrid>
                <a:gridCol w="1066975"/>
                <a:gridCol w="1066975"/>
                <a:gridCol w="1066975"/>
              </a:tblGrid>
              <a:tr h="278150">
                <a:tc>
                  <a:txBody>
                    <a:bodyPr>
                      <a:noAutofit/>
                    </a:bodyPr>
                    <a:lstStyle/>
                    <a:p>
                      <a:pPr indent="0" lvl="0" marL="0" marR="0" rtl="0" algn="l">
                        <a:spcBef>
                          <a:spcPts val="0"/>
                        </a:spcBef>
                        <a:spcAft>
                          <a:spcPts val="0"/>
                        </a:spcAft>
                        <a:buNone/>
                      </a:pPr>
                      <a:r>
                        <a:rPr lang="en" sz="1400" u="none" cap="none" strike="noStrike"/>
                        <a:t>2007 </a:t>
                      </a:r>
                      <a:endParaRPr sz="1400"/>
                    </a:p>
                  </a:txBody>
                  <a:tcPr marT="34300" marB="34300" marR="91450" marL="91450"/>
                </a:tc>
                <a:tc>
                  <a:txBody>
                    <a:bodyPr>
                      <a:noAutofit/>
                    </a:bodyPr>
                    <a:lstStyle/>
                    <a:p>
                      <a:pPr indent="0" lvl="0" marL="0" marR="0" rtl="0" algn="l">
                        <a:spcBef>
                          <a:spcPts val="0"/>
                        </a:spcBef>
                        <a:spcAft>
                          <a:spcPts val="0"/>
                        </a:spcAft>
                        <a:buNone/>
                      </a:pPr>
                      <a:r>
                        <a:rPr lang="en" sz="1400"/>
                        <a:t>Pos</a:t>
                      </a:r>
                      <a:endParaRPr sz="1400"/>
                    </a:p>
                  </a:txBody>
                  <a:tcPr marT="34300" marB="34300" marR="91450" marL="91450"/>
                </a:tc>
                <a:tc>
                  <a:txBody>
                    <a:bodyPr>
                      <a:noAutofit/>
                    </a:bodyPr>
                    <a:lstStyle/>
                    <a:p>
                      <a:pPr indent="0" lvl="0" marL="0" marR="0" rtl="0" algn="l">
                        <a:spcBef>
                          <a:spcPts val="0"/>
                        </a:spcBef>
                        <a:spcAft>
                          <a:spcPts val="0"/>
                        </a:spcAft>
                        <a:buNone/>
                      </a:pPr>
                      <a:r>
                        <a:rPr lang="en" sz="1400"/>
                        <a:t>38</a:t>
                      </a:r>
                      <a:endParaRPr sz="1400"/>
                    </a:p>
                  </a:txBody>
                  <a:tcPr marT="34300" marB="34300" marR="91450" marL="91450"/>
                </a:tc>
              </a:tr>
              <a:tr h="278150">
                <a:tc>
                  <a:txBody>
                    <a:bodyPr>
                      <a:noAutofit/>
                    </a:bodyPr>
                    <a:lstStyle/>
                    <a:p>
                      <a:pPr indent="0" lvl="0" marL="0" marR="0" rtl="0" algn="l">
                        <a:spcBef>
                          <a:spcPts val="0"/>
                        </a:spcBef>
                        <a:spcAft>
                          <a:spcPts val="0"/>
                        </a:spcAft>
                        <a:buNone/>
                      </a:pPr>
                      <a:r>
                        <a:rPr lang="en" sz="1400">
                          <a:solidFill>
                            <a:srgbClr val="000000"/>
                          </a:solidFill>
                        </a:rPr>
                        <a:t>2009</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rPr lang="en" sz="1400">
                          <a:solidFill>
                            <a:srgbClr val="000000"/>
                          </a:solidFill>
                        </a:rPr>
                        <a:t>Neg</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t/>
                      </a:r>
                      <a:endParaRPr sz="1400"/>
                    </a:p>
                  </a:txBody>
                  <a:tcPr marT="34300" marB="34300" marR="91450" marL="91450"/>
                </a:tc>
              </a:tr>
            </a:tbl>
          </a:graphicData>
        </a:graphic>
      </p:graphicFrame>
      <p:graphicFrame>
        <p:nvGraphicFramePr>
          <p:cNvPr id="288" name="Shape 288"/>
          <p:cNvGraphicFramePr/>
          <p:nvPr/>
        </p:nvGraphicFramePr>
        <p:xfrm>
          <a:off x="5399716" y="2279515"/>
          <a:ext cx="3000000" cy="3000000"/>
        </p:xfrm>
        <a:graphic>
          <a:graphicData uri="http://schemas.openxmlformats.org/drawingml/2006/table">
            <a:tbl>
              <a:tblPr bandRow="1" firstRow="1">
                <a:noFill/>
                <a:tableStyleId>{199EF25F-8E13-4BF4-AB48-1E14623F1ED6}</a:tableStyleId>
              </a:tblPr>
              <a:tblGrid>
                <a:gridCol w="1144200"/>
                <a:gridCol w="1144200"/>
                <a:gridCol w="1144200"/>
              </a:tblGrid>
              <a:tr h="278150">
                <a:tc>
                  <a:txBody>
                    <a:bodyPr>
                      <a:noAutofit/>
                    </a:bodyPr>
                    <a:lstStyle/>
                    <a:p>
                      <a:pPr indent="0" lvl="0" marL="0" marR="0" rtl="0" algn="l">
                        <a:spcBef>
                          <a:spcPts val="0"/>
                        </a:spcBef>
                        <a:spcAft>
                          <a:spcPts val="0"/>
                        </a:spcAft>
                        <a:buNone/>
                      </a:pPr>
                      <a:r>
                        <a:rPr lang="en" sz="1400"/>
                        <a:t>2013</a:t>
                      </a:r>
                      <a:endParaRPr sz="1400"/>
                    </a:p>
                  </a:txBody>
                  <a:tcPr marT="34300" marB="34300" marR="91450" marL="91450"/>
                </a:tc>
                <a:tc>
                  <a:txBody>
                    <a:bodyPr>
                      <a:noAutofit/>
                    </a:bodyPr>
                    <a:lstStyle/>
                    <a:p>
                      <a:pPr indent="0" lvl="0" marL="0" marR="0" rtl="0" algn="l">
                        <a:spcBef>
                          <a:spcPts val="0"/>
                        </a:spcBef>
                        <a:spcAft>
                          <a:spcPts val="0"/>
                        </a:spcAft>
                        <a:buNone/>
                      </a:pPr>
                      <a:r>
                        <a:rPr lang="en" sz="1400"/>
                        <a:t>Pos</a:t>
                      </a:r>
                      <a:endParaRPr sz="1400"/>
                    </a:p>
                  </a:txBody>
                  <a:tcPr marT="34300" marB="34300" marR="91450" marL="91450"/>
                </a:tc>
                <a:tc>
                  <a:txBody>
                    <a:bodyPr>
                      <a:noAutofit/>
                    </a:bodyPr>
                    <a:lstStyle/>
                    <a:p>
                      <a:pPr indent="0" lvl="0" marL="0" marR="0" rtl="0" algn="l">
                        <a:spcBef>
                          <a:spcPts val="0"/>
                        </a:spcBef>
                        <a:spcAft>
                          <a:spcPts val="0"/>
                        </a:spcAft>
                        <a:buNone/>
                      </a:pPr>
                      <a:r>
                        <a:rPr lang="en" sz="1400"/>
                        <a:t>36</a:t>
                      </a:r>
                      <a:endParaRPr sz="1400"/>
                    </a:p>
                  </a:txBody>
                  <a:tcPr marT="34300" marB="34300" marR="91450" marL="91450"/>
                </a:tc>
              </a:tr>
              <a:tr h="281950">
                <a:tc>
                  <a:txBody>
                    <a:bodyPr>
                      <a:noAutofit/>
                    </a:bodyPr>
                    <a:lstStyle/>
                    <a:p>
                      <a:pPr indent="0" lvl="0" marL="0" marR="0" rtl="0" algn="l">
                        <a:spcBef>
                          <a:spcPts val="0"/>
                        </a:spcBef>
                        <a:spcAft>
                          <a:spcPts val="0"/>
                        </a:spcAft>
                        <a:buNone/>
                      </a:pPr>
                      <a:r>
                        <a:rPr lang="en" sz="1400">
                          <a:solidFill>
                            <a:srgbClr val="000000"/>
                          </a:solidFill>
                        </a:rPr>
                        <a:t>2011</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rPr lang="en" sz="1400">
                          <a:solidFill>
                            <a:srgbClr val="000000"/>
                          </a:solidFill>
                        </a:rPr>
                        <a:t>Neg</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t/>
                      </a:r>
                      <a:endParaRPr sz="1400"/>
                    </a:p>
                  </a:txBody>
                  <a:tcPr marT="34300" marB="34300" marR="91450" marL="91450"/>
                </a:tc>
              </a:tr>
            </a:tbl>
          </a:graphicData>
        </a:graphic>
      </p:graphicFrame>
      <p:graphicFrame>
        <p:nvGraphicFramePr>
          <p:cNvPr id="289" name="Shape 289"/>
          <p:cNvGraphicFramePr/>
          <p:nvPr/>
        </p:nvGraphicFramePr>
        <p:xfrm>
          <a:off x="311711" y="3547872"/>
          <a:ext cx="3000000" cy="3000000"/>
        </p:xfrm>
        <a:graphic>
          <a:graphicData uri="http://schemas.openxmlformats.org/drawingml/2006/table">
            <a:tbl>
              <a:tblPr bandRow="1" firstRow="1">
                <a:noFill/>
                <a:tableStyleId>{199EF25F-8E13-4BF4-AB48-1E14623F1ED6}</a:tableStyleId>
              </a:tblPr>
              <a:tblGrid>
                <a:gridCol w="1066975"/>
                <a:gridCol w="1066975"/>
                <a:gridCol w="1066975"/>
              </a:tblGrid>
              <a:tr h="278150">
                <a:tc>
                  <a:txBody>
                    <a:bodyPr>
                      <a:noAutofit/>
                    </a:bodyPr>
                    <a:lstStyle/>
                    <a:p>
                      <a:pPr indent="0" lvl="0" marL="0" marR="0" rtl="0" algn="l">
                        <a:spcBef>
                          <a:spcPts val="0"/>
                        </a:spcBef>
                        <a:spcAft>
                          <a:spcPts val="0"/>
                        </a:spcAft>
                        <a:buNone/>
                      </a:pPr>
                      <a:r>
                        <a:rPr lang="en" sz="1400"/>
                        <a:t>2007</a:t>
                      </a:r>
                      <a:endParaRPr sz="1400"/>
                    </a:p>
                  </a:txBody>
                  <a:tcPr marT="34300" marB="34300" marR="91450" marL="91450"/>
                </a:tc>
                <a:tc>
                  <a:txBody>
                    <a:bodyPr>
                      <a:noAutofit/>
                    </a:bodyPr>
                    <a:lstStyle/>
                    <a:p>
                      <a:pPr indent="0" lvl="0" marL="0" marR="0" rtl="0" algn="l">
                        <a:spcBef>
                          <a:spcPts val="0"/>
                        </a:spcBef>
                        <a:spcAft>
                          <a:spcPts val="0"/>
                        </a:spcAft>
                        <a:buNone/>
                      </a:pPr>
                      <a:r>
                        <a:rPr lang="en" sz="1400"/>
                        <a:t>Pos</a:t>
                      </a:r>
                      <a:endParaRPr sz="1400"/>
                    </a:p>
                  </a:txBody>
                  <a:tcPr marT="34300" marB="34300" marR="91450" marL="91450"/>
                </a:tc>
                <a:tc>
                  <a:txBody>
                    <a:bodyPr>
                      <a:noAutofit/>
                    </a:bodyPr>
                    <a:lstStyle/>
                    <a:p>
                      <a:pPr indent="0" lvl="0" marL="0" marR="0" rtl="0" algn="l">
                        <a:spcBef>
                          <a:spcPts val="0"/>
                        </a:spcBef>
                        <a:spcAft>
                          <a:spcPts val="0"/>
                        </a:spcAft>
                        <a:buNone/>
                      </a:pPr>
                      <a:r>
                        <a:rPr lang="en" sz="1400"/>
                        <a:t>29</a:t>
                      </a:r>
                      <a:endParaRPr sz="1400"/>
                    </a:p>
                  </a:txBody>
                  <a:tcPr marT="34300" marB="34300" marR="91450" marL="91450"/>
                </a:tc>
              </a:tr>
              <a:tr h="278150">
                <a:tc>
                  <a:txBody>
                    <a:bodyPr>
                      <a:noAutofit/>
                    </a:bodyPr>
                    <a:lstStyle/>
                    <a:p>
                      <a:pPr indent="0" lvl="0" marL="0" marR="0" rtl="0" algn="l">
                        <a:spcBef>
                          <a:spcPts val="0"/>
                        </a:spcBef>
                        <a:spcAft>
                          <a:spcPts val="0"/>
                        </a:spcAft>
                        <a:buNone/>
                      </a:pPr>
                      <a:r>
                        <a:rPr lang="en" sz="1400">
                          <a:solidFill>
                            <a:srgbClr val="000000"/>
                          </a:solidFill>
                        </a:rPr>
                        <a:t>2011</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rPr lang="en" sz="1400">
                          <a:solidFill>
                            <a:srgbClr val="000000"/>
                          </a:solidFill>
                        </a:rPr>
                        <a:t>Neg</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t/>
                      </a:r>
                      <a:endParaRPr sz="1400">
                        <a:solidFill>
                          <a:srgbClr val="000000"/>
                        </a:solidFill>
                      </a:endParaRPr>
                    </a:p>
                  </a:txBody>
                  <a:tcPr marT="34300" marB="34300" marR="91450" marL="91450"/>
                </a:tc>
              </a:tr>
            </a:tbl>
          </a:graphicData>
        </a:graphic>
      </p:graphicFrame>
      <p:graphicFrame>
        <p:nvGraphicFramePr>
          <p:cNvPr id="290" name="Shape 290"/>
          <p:cNvGraphicFramePr/>
          <p:nvPr/>
        </p:nvGraphicFramePr>
        <p:xfrm>
          <a:off x="5399717" y="3548021"/>
          <a:ext cx="3000000" cy="3000000"/>
        </p:xfrm>
        <a:graphic>
          <a:graphicData uri="http://schemas.openxmlformats.org/drawingml/2006/table">
            <a:tbl>
              <a:tblPr bandRow="1" firstRow="1">
                <a:noFill/>
                <a:tableStyleId>{199EF25F-8E13-4BF4-AB48-1E14623F1ED6}</a:tableStyleId>
              </a:tblPr>
              <a:tblGrid>
                <a:gridCol w="1144200"/>
                <a:gridCol w="1144200"/>
                <a:gridCol w="1144200"/>
              </a:tblGrid>
              <a:tr h="278150">
                <a:tc>
                  <a:txBody>
                    <a:bodyPr>
                      <a:noAutofit/>
                    </a:bodyPr>
                    <a:lstStyle/>
                    <a:p>
                      <a:pPr indent="0" lvl="0" marL="0" marR="0" rtl="0" algn="l">
                        <a:spcBef>
                          <a:spcPts val="0"/>
                        </a:spcBef>
                        <a:spcAft>
                          <a:spcPts val="0"/>
                        </a:spcAft>
                        <a:buNone/>
                      </a:pPr>
                      <a:r>
                        <a:rPr lang="en" sz="1400"/>
                        <a:t>2013</a:t>
                      </a:r>
                      <a:endParaRPr sz="1400"/>
                    </a:p>
                  </a:txBody>
                  <a:tcPr marT="34300" marB="34300" marR="91450" marL="91450"/>
                </a:tc>
                <a:tc>
                  <a:txBody>
                    <a:bodyPr>
                      <a:noAutofit/>
                    </a:bodyPr>
                    <a:lstStyle/>
                    <a:p>
                      <a:pPr indent="0" lvl="0" marL="0" marR="0" rtl="0" algn="l">
                        <a:spcBef>
                          <a:spcPts val="0"/>
                        </a:spcBef>
                        <a:spcAft>
                          <a:spcPts val="0"/>
                        </a:spcAft>
                        <a:buNone/>
                      </a:pPr>
                      <a:r>
                        <a:rPr lang="en" sz="1400"/>
                        <a:t>Pos</a:t>
                      </a:r>
                      <a:endParaRPr sz="1400"/>
                    </a:p>
                  </a:txBody>
                  <a:tcPr marT="34300" marB="34300" marR="91450" marL="91450"/>
                </a:tc>
                <a:tc>
                  <a:txBody>
                    <a:bodyPr>
                      <a:noAutofit/>
                    </a:bodyPr>
                    <a:lstStyle/>
                    <a:p>
                      <a:pPr indent="0" lvl="0" marL="0" marR="0" rtl="0" algn="l">
                        <a:spcBef>
                          <a:spcPts val="0"/>
                        </a:spcBef>
                        <a:spcAft>
                          <a:spcPts val="0"/>
                        </a:spcAft>
                        <a:buNone/>
                      </a:pPr>
                      <a:r>
                        <a:rPr lang="en" sz="1400"/>
                        <a:t>39</a:t>
                      </a:r>
                      <a:endParaRPr sz="1400"/>
                    </a:p>
                  </a:txBody>
                  <a:tcPr marT="34300" marB="34300" marR="91450" marL="91450"/>
                </a:tc>
              </a:tr>
              <a:tr h="281950">
                <a:tc>
                  <a:txBody>
                    <a:bodyPr>
                      <a:noAutofit/>
                    </a:bodyPr>
                    <a:lstStyle/>
                    <a:p>
                      <a:pPr indent="0" lvl="0" marL="0" marR="0" rtl="0" algn="l">
                        <a:spcBef>
                          <a:spcPts val="0"/>
                        </a:spcBef>
                        <a:spcAft>
                          <a:spcPts val="0"/>
                        </a:spcAft>
                        <a:buNone/>
                      </a:pPr>
                      <a:r>
                        <a:rPr lang="en" sz="1400">
                          <a:solidFill>
                            <a:srgbClr val="000000"/>
                          </a:solidFill>
                        </a:rPr>
                        <a:t>2011</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rPr lang="en" sz="1400">
                          <a:solidFill>
                            <a:srgbClr val="000000"/>
                          </a:solidFill>
                        </a:rPr>
                        <a:t>Neg</a:t>
                      </a:r>
                      <a:endParaRPr sz="1400">
                        <a:solidFill>
                          <a:srgbClr val="000000"/>
                        </a:solidFill>
                      </a:endParaRPr>
                    </a:p>
                  </a:txBody>
                  <a:tcPr marT="34300" marB="34300" marR="91450" marL="91450"/>
                </a:tc>
                <a:tc>
                  <a:txBody>
                    <a:bodyPr>
                      <a:noAutofit/>
                    </a:bodyPr>
                    <a:lstStyle/>
                    <a:p>
                      <a:pPr indent="0" lvl="0" marL="0" marR="0" rtl="0" algn="l">
                        <a:spcBef>
                          <a:spcPts val="0"/>
                        </a:spcBef>
                        <a:spcAft>
                          <a:spcPts val="0"/>
                        </a:spcAft>
                        <a:buNone/>
                      </a:pPr>
                      <a:r>
                        <a:t/>
                      </a:r>
                      <a:endParaRPr sz="1400"/>
                    </a:p>
                  </a:txBody>
                  <a:tcPr marT="34300" marB="34300"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120467" y="-67763"/>
            <a:ext cx="9384934" cy="5279026"/>
          </a:xfrm>
          <a:prstGeom prst="rect">
            <a:avLst/>
          </a:prstGeom>
          <a:noFill/>
          <a:ln>
            <a:noFill/>
          </a:ln>
        </p:spPr>
      </p:pic>
      <p:sp>
        <p:nvSpPr>
          <p:cNvPr id="296" name="Shape 296"/>
          <p:cNvSpPr txBox="1"/>
          <p:nvPr>
            <p:ph type="ctrTitle"/>
          </p:nvPr>
        </p:nvSpPr>
        <p:spPr>
          <a:xfrm>
            <a:off x="311700" y="2153250"/>
            <a:ext cx="8520600" cy="837000"/>
          </a:xfrm>
          <a:prstGeom prst="rect">
            <a:avLst/>
          </a:prstGeom>
          <a:effectLst>
            <a:outerShdw blurRad="57150" rotWithShape="0" algn="bl" dir="5400000" dist="19050">
              <a:srgbClr val="000000"/>
            </a:outerShdw>
          </a:effectLst>
        </p:spPr>
        <p:txBody>
          <a:bodyPr anchorCtr="0" anchor="b" bIns="91425" lIns="91425" spcFirstLastPara="1" rIns="91425" wrap="square" tIns="91425">
            <a:noAutofit/>
          </a:bodyPr>
          <a:lstStyle/>
          <a:p>
            <a:pPr indent="0" lvl="0" mar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West Nile and Chicago</a:t>
            </a:r>
            <a:endParaRPr/>
          </a:p>
        </p:txBody>
      </p:sp>
      <p:sp>
        <p:nvSpPr>
          <p:cNvPr id="77" name="Shape 77"/>
          <p:cNvSpPr txBox="1"/>
          <p:nvPr>
            <p:ph idx="1" type="body"/>
          </p:nvPr>
        </p:nvSpPr>
        <p:spPr>
          <a:xfrm>
            <a:off x="311700" y="1152475"/>
            <a:ext cx="8520600" cy="3416400"/>
          </a:xfrm>
          <a:prstGeom prst="rect">
            <a:avLst/>
          </a:prstGeom>
          <a:effectLst>
            <a:outerShdw blurRad="57150" rotWithShape="0" algn="bl" dir="5400000" dist="19050">
              <a:srgbClr val="000000">
                <a:alpha val="94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
              <a:t>First reported case in America: 1999 in Queens, NYC</a:t>
            </a:r>
            <a:endParaRPr/>
          </a:p>
          <a:p>
            <a:pPr indent="-342900" lvl="0" marL="457200">
              <a:spcBef>
                <a:spcPts val="1600"/>
              </a:spcBef>
              <a:spcAft>
                <a:spcPts val="0"/>
              </a:spcAft>
              <a:buSzPts val="1800"/>
              <a:buChar char="●"/>
            </a:pPr>
            <a:r>
              <a:rPr lang="en"/>
              <a:t>Total symptomatic cases in America as of October 2017: 47,701</a:t>
            </a:r>
            <a:endParaRPr/>
          </a:p>
          <a:p>
            <a:pPr indent="-342900" lvl="0" marL="457200">
              <a:spcBef>
                <a:spcPts val="0"/>
              </a:spcBef>
              <a:spcAft>
                <a:spcPts val="0"/>
              </a:spcAft>
              <a:buSzPts val="1800"/>
              <a:buChar char="●"/>
            </a:pPr>
            <a:r>
              <a:rPr lang="en"/>
              <a:t>Total deaths: 2108</a:t>
            </a:r>
            <a:endParaRPr/>
          </a:p>
          <a:p>
            <a:pPr indent="0" lvl="0" marL="0">
              <a:spcBef>
                <a:spcPts val="1600"/>
              </a:spcBef>
              <a:spcAft>
                <a:spcPts val="0"/>
              </a:spcAft>
              <a:buNone/>
            </a:pPr>
            <a:r>
              <a:rPr lang="en"/>
              <a:t>First case reported in Chicago: 2001</a:t>
            </a:r>
            <a:endParaRPr/>
          </a:p>
          <a:p>
            <a:pPr indent="0" lvl="0" marL="0">
              <a:spcBef>
                <a:spcPts val="1600"/>
              </a:spcBef>
              <a:spcAft>
                <a:spcPts val="0"/>
              </a:spcAft>
              <a:buNone/>
            </a:pPr>
            <a:r>
              <a:rPr lang="en"/>
              <a:t>Chicago in 2017:</a:t>
            </a:r>
            <a:endParaRPr/>
          </a:p>
          <a:p>
            <a:pPr indent="-342900" lvl="0" marL="457200">
              <a:spcBef>
                <a:spcPts val="1600"/>
              </a:spcBef>
              <a:spcAft>
                <a:spcPts val="0"/>
              </a:spcAft>
              <a:buSzPts val="1800"/>
              <a:buChar char="●"/>
            </a:pPr>
            <a:r>
              <a:rPr lang="en"/>
              <a:t>90 cases</a:t>
            </a:r>
            <a:endParaRPr/>
          </a:p>
          <a:p>
            <a:pPr indent="-342900" lvl="0" marL="457200" rtl="0">
              <a:spcBef>
                <a:spcPts val="0"/>
              </a:spcBef>
              <a:spcAft>
                <a:spcPts val="0"/>
              </a:spcAft>
              <a:buSzPts val="1800"/>
              <a:buChar char="●"/>
            </a:pPr>
            <a:r>
              <a:rPr lang="en"/>
              <a:t>8 deaths</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Goal</a:t>
            </a:r>
            <a:endParaRPr/>
          </a:p>
        </p:txBody>
      </p:sp>
      <p:sp>
        <p:nvSpPr>
          <p:cNvPr id="84" name="Shape 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seek to create a </a:t>
            </a:r>
            <a:r>
              <a:rPr lang="en"/>
              <a:t>classification</a:t>
            </a:r>
            <a:r>
              <a:rPr lang="en"/>
              <a:t> model to predict whether a given mosquito trap is likely to contain a mosquito with WNV. </a:t>
            </a:r>
            <a:endParaRPr/>
          </a:p>
          <a:p>
            <a:pPr indent="0" lvl="0" marL="0">
              <a:spcBef>
                <a:spcPts val="1600"/>
              </a:spcBef>
              <a:spcAft>
                <a:spcPts val="1600"/>
              </a:spcAft>
              <a:buNone/>
            </a:pPr>
            <a:r>
              <a:rPr lang="en"/>
              <a:t>Additionally, we seek to do a cost benefit analysis on spraying insecticide based on this model.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276750" y="-1123038"/>
            <a:ext cx="10325775" cy="6882176"/>
          </a:xfrm>
          <a:prstGeom prst="rect">
            <a:avLst/>
          </a:prstGeom>
          <a:noFill/>
          <a:ln>
            <a:noFill/>
          </a:ln>
        </p:spPr>
      </p:pic>
      <p:sp>
        <p:nvSpPr>
          <p:cNvPr id="90" name="Shape 90"/>
          <p:cNvSpPr txBox="1"/>
          <p:nvPr>
            <p:ph type="title"/>
          </p:nvPr>
        </p:nvSpPr>
        <p:spPr>
          <a:xfrm>
            <a:off x="311700" y="2150850"/>
            <a:ext cx="8520600" cy="841800"/>
          </a:xfrm>
          <a:prstGeom prst="rect">
            <a:avLst/>
          </a:prstGeom>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a:spcBef>
                <a:spcPts val="0"/>
              </a:spcBef>
              <a:spcAft>
                <a:spcPts val="0"/>
              </a:spcAft>
              <a:buNone/>
            </a:pPr>
            <a:r>
              <a:rPr lang="en"/>
              <a:t>Data Exploration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training and testing data covers six month periods from 2007 to 2015, with presence of WNV recorded in the testing data. We have spray data from 2012 and 2014.</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98" name="Shape 98"/>
          <p:cNvPicPr preferRelativeResize="0"/>
          <p:nvPr/>
        </p:nvPicPr>
        <p:blipFill>
          <a:blip r:embed="rId4">
            <a:alphaModFix/>
          </a:blip>
          <a:stretch>
            <a:fillRect/>
          </a:stretch>
        </p:blipFill>
        <p:spPr>
          <a:xfrm>
            <a:off x="1507462" y="2062625"/>
            <a:ext cx="6129075" cy="2953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Shape 103"/>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04" name="Shape 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Map</a:t>
            </a:r>
            <a:endParaRPr/>
          </a:p>
        </p:txBody>
      </p:sp>
      <p:pic>
        <p:nvPicPr>
          <p:cNvPr id="105" name="Shape 105"/>
          <p:cNvPicPr preferRelativeResize="0"/>
          <p:nvPr/>
        </p:nvPicPr>
        <p:blipFill>
          <a:blip r:embed="rId4">
            <a:alphaModFix/>
          </a:blip>
          <a:stretch>
            <a:fillRect/>
          </a:stretch>
        </p:blipFill>
        <p:spPr>
          <a:xfrm>
            <a:off x="2394600" y="174163"/>
            <a:ext cx="4354800" cy="4795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Shape 110"/>
          <p:cNvPicPr preferRelativeResize="0"/>
          <p:nvPr/>
        </p:nvPicPr>
        <p:blipFill>
          <a:blip r:embed="rId3">
            <a:alphaModFix amt="42000"/>
          </a:blip>
          <a:stretch>
            <a:fillRect/>
          </a:stretch>
        </p:blipFill>
        <p:spPr>
          <a:xfrm>
            <a:off x="-1005625" y="-265224"/>
            <a:ext cx="11362800" cy="5507176"/>
          </a:xfrm>
          <a:prstGeom prst="rect">
            <a:avLst/>
          </a:prstGeom>
          <a:noFill/>
          <a:ln>
            <a:noFill/>
          </a:ln>
        </p:spPr>
      </p:pic>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Mosquitos</a:t>
            </a:r>
            <a:endParaRPr/>
          </a:p>
        </p:txBody>
      </p:sp>
      <p:sp>
        <p:nvSpPr>
          <p:cNvPr id="112" name="Shape 112"/>
          <p:cNvSpPr txBox="1"/>
          <p:nvPr>
            <p:ph idx="1" type="body"/>
          </p:nvPr>
        </p:nvSpPr>
        <p:spPr>
          <a:xfrm>
            <a:off x="311700" y="1152475"/>
            <a:ext cx="1867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Training data had</a:t>
            </a:r>
            <a:r>
              <a:rPr lang="en"/>
              <a:t> 10506 observations of mosquitoes from 136 traps:</a:t>
            </a:r>
            <a:endParaRPr/>
          </a:p>
          <a:p>
            <a:pPr indent="-342900" lvl="0" marL="457200">
              <a:spcBef>
                <a:spcPts val="1600"/>
              </a:spcBef>
              <a:spcAft>
                <a:spcPts val="0"/>
              </a:spcAft>
              <a:buSzPts val="1800"/>
              <a:buChar char="●"/>
            </a:pPr>
            <a:r>
              <a:rPr lang="en"/>
              <a:t>Number of </a:t>
            </a:r>
            <a:r>
              <a:rPr lang="en"/>
              <a:t>mosquitoes</a:t>
            </a:r>
            <a:r>
              <a:rPr lang="en"/>
              <a:t> trapped </a:t>
            </a:r>
            <a:endParaRPr/>
          </a:p>
          <a:p>
            <a:pPr indent="-342900" lvl="0" marL="457200">
              <a:spcBef>
                <a:spcPts val="0"/>
              </a:spcBef>
              <a:spcAft>
                <a:spcPts val="0"/>
              </a:spcAft>
              <a:buSzPts val="1800"/>
              <a:buChar char="●"/>
            </a:pPr>
            <a:r>
              <a:rPr lang="en"/>
              <a:t>Species </a:t>
            </a:r>
            <a:endParaRPr/>
          </a:p>
          <a:p>
            <a:pPr indent="-342900" lvl="0" marL="457200">
              <a:spcBef>
                <a:spcPts val="0"/>
              </a:spcBef>
              <a:spcAft>
                <a:spcPts val="0"/>
              </a:spcAft>
              <a:buSzPts val="1800"/>
              <a:buChar char="●"/>
            </a:pPr>
            <a:r>
              <a:rPr lang="en"/>
              <a:t>West Nile.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113" name="Shape 113"/>
          <p:cNvPicPr preferRelativeResize="0"/>
          <p:nvPr/>
        </p:nvPicPr>
        <p:blipFill>
          <a:blip r:embed="rId4">
            <a:alphaModFix/>
          </a:blip>
          <a:stretch>
            <a:fillRect/>
          </a:stretch>
        </p:blipFill>
        <p:spPr>
          <a:xfrm>
            <a:off x="2179202" y="1253680"/>
            <a:ext cx="6838575" cy="3629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